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handoutMasterIdLst>
    <p:handoutMasterId r:id="rId13"/>
  </p:handoutMasterIdLst>
  <p:sldIdLst>
    <p:sldId id="262" r:id="rId5"/>
    <p:sldId id="307" r:id="rId6"/>
    <p:sldId id="363" r:id="rId7"/>
    <p:sldId id="401" r:id="rId8"/>
    <p:sldId id="380" r:id="rId9"/>
    <p:sldId id="404" r:id="rId10"/>
    <p:sldId id="40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A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704" autoAdjust="0"/>
  </p:normalViewPr>
  <p:slideViewPr>
    <p:cSldViewPr snapToGrid="0">
      <p:cViewPr varScale="1">
        <p:scale>
          <a:sx n="64" d="100"/>
          <a:sy n="64" d="100"/>
        </p:scale>
        <p:origin x="84" y="360"/>
      </p:cViewPr>
      <p:guideLst/>
    </p:cSldViewPr>
  </p:slideViewPr>
  <p:notesTextViewPr>
    <p:cViewPr>
      <p:scale>
        <a:sx n="1" d="1"/>
        <a:sy n="1" d="1"/>
      </p:scale>
      <p:origin x="0" y="0"/>
    </p:cViewPr>
  </p:notesTextViewPr>
  <p:notesViewPr>
    <p:cSldViewPr snapToGrid="0" showGuides="1">
      <p:cViewPr varScale="1">
        <p:scale>
          <a:sx n="79" d="100"/>
          <a:sy n="79" d="100"/>
        </p:scale>
        <p:origin x="23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3DC2751-278C-4682-9C3F-0FF7B4FCFAE7}" type="datetimeFigureOut">
              <a:rPr lang="en-US" smtClean="0"/>
              <a:t>10/19/2019</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286890-466E-41CD-A28A-B1EBDF22CA33}" type="slidenum">
              <a:rPr lang="en-US" smtClean="0"/>
              <a:t>‹#›</a:t>
            </a:fld>
            <a:endParaRPr lang="en-US" dirty="0"/>
          </a:p>
        </p:txBody>
      </p:sp>
    </p:spTree>
    <p:extLst>
      <p:ext uri="{BB962C8B-B14F-4D97-AF65-F5344CB8AC3E}">
        <p14:creationId xmlns:p14="http://schemas.microsoft.com/office/powerpoint/2010/main" val="1586294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FF0845-D09E-4AF9-9623-EA7EA0297EF3}" type="datetimeFigureOut">
              <a:rPr lang="en-US" smtClean="0"/>
              <a:t>10/19/2019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7CD11A-EED3-40CE-98A3-28FEE84867B3}" type="slidenum">
              <a:rPr lang="en-US" smtClean="0"/>
              <a:t>‹#›</a:t>
            </a:fld>
            <a:endParaRPr lang="en-US" dirty="0"/>
          </a:p>
        </p:txBody>
      </p:sp>
    </p:spTree>
    <p:extLst>
      <p:ext uri="{BB962C8B-B14F-4D97-AF65-F5344CB8AC3E}">
        <p14:creationId xmlns:p14="http://schemas.microsoft.com/office/powerpoint/2010/main" val="199576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2</a:t>
            </a:fld>
            <a:endParaRPr lang="en-US" dirty="0"/>
          </a:p>
        </p:txBody>
      </p:sp>
    </p:spTree>
    <p:extLst>
      <p:ext uri="{BB962C8B-B14F-4D97-AF65-F5344CB8AC3E}">
        <p14:creationId xmlns:p14="http://schemas.microsoft.com/office/powerpoint/2010/main" val="2299866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3</a:t>
            </a:fld>
            <a:endParaRPr lang="en-US" dirty="0"/>
          </a:p>
        </p:txBody>
      </p:sp>
    </p:spTree>
    <p:extLst>
      <p:ext uri="{BB962C8B-B14F-4D97-AF65-F5344CB8AC3E}">
        <p14:creationId xmlns:p14="http://schemas.microsoft.com/office/powerpoint/2010/main" val="14739267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4</a:t>
            </a:fld>
            <a:endParaRPr lang="en-US" dirty="0"/>
          </a:p>
        </p:txBody>
      </p:sp>
    </p:spTree>
    <p:extLst>
      <p:ext uri="{BB962C8B-B14F-4D97-AF65-F5344CB8AC3E}">
        <p14:creationId xmlns:p14="http://schemas.microsoft.com/office/powerpoint/2010/main" val="30442129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5</a:t>
            </a:fld>
            <a:endParaRPr lang="en-US" dirty="0"/>
          </a:p>
        </p:txBody>
      </p:sp>
    </p:spTree>
    <p:extLst>
      <p:ext uri="{BB962C8B-B14F-4D97-AF65-F5344CB8AC3E}">
        <p14:creationId xmlns:p14="http://schemas.microsoft.com/office/powerpoint/2010/main" val="32298600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6</a:t>
            </a:fld>
            <a:endParaRPr lang="en-US" dirty="0"/>
          </a:p>
        </p:txBody>
      </p:sp>
    </p:spTree>
    <p:extLst>
      <p:ext uri="{BB962C8B-B14F-4D97-AF65-F5344CB8AC3E}">
        <p14:creationId xmlns:p14="http://schemas.microsoft.com/office/powerpoint/2010/main" val="13605749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inv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2387600"/>
          </a:xfrm>
        </p:spPr>
        <p:txBody>
          <a:bodyPr anchor="b"/>
          <a:lstStyle>
            <a:lvl1pPr algn="ctr">
              <a:defRPr sz="6000">
                <a:solidFill>
                  <a:schemeClr val="tx2">
                    <a:lumMod val="20000"/>
                    <a:lumOff val="80000"/>
                  </a:schemeClr>
                </a:solidFill>
              </a:defRPr>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409693A-2307-4FDC-9539-08DC9083DDED}" type="datetime1">
              <a:rPr lang="en-US" smtClean="0"/>
              <a:t>10/19/2019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2819406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hasCustomPrompt="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A0011EA7-B10E-4739-92FE-8993461CC0B7}" type="datetime1">
              <a:rPr lang="en-US" smtClean="0"/>
              <a:t>10/19/2019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4079542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91661"/>
            <a:ext cx="2628900" cy="490903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691661"/>
            <a:ext cx="7734300" cy="490903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5DC13F-2D2A-49BA-966D-6530A12E7C15}" type="datetime1">
              <a:rPr lang="en-US" smtClean="0"/>
              <a:t>10/19/2019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179250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hasCustomPrompt="1"/>
          </p:nvPr>
        </p:nvSpPr>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320E1C1-C26F-4479-A8BD-144B4C139DA5}" type="datetime1">
              <a:rPr lang="en-US" smtClean="0"/>
              <a:t>10/19/2019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2361943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709738"/>
            <a:ext cx="10515600" cy="2862262"/>
          </a:xfrm>
        </p:spPr>
        <p:txBody>
          <a:bodyPr anchor="b"/>
          <a:lstStyle>
            <a:lvl1pPr>
              <a:lnSpc>
                <a:spcPct val="100000"/>
              </a:lnSpc>
              <a:defRPr sz="6000"/>
            </a:lvl1pPr>
          </a:lstStyle>
          <a:p>
            <a:r>
              <a:rPr lang="en-US"/>
              <a:t>Click to edit Master title style</a:t>
            </a:r>
          </a:p>
        </p:txBody>
      </p:sp>
      <p:sp>
        <p:nvSpPr>
          <p:cNvPr id="3" name="Text Placeholder 2"/>
          <p:cNvSpPr>
            <a:spLocks noGrp="1"/>
          </p:cNvSpPr>
          <p:nvPr>
            <p:ph type="body" idx="1"/>
          </p:nvPr>
        </p:nvSpPr>
        <p:spPr>
          <a:xfrm>
            <a:off x="457200" y="4589463"/>
            <a:ext cx="10515600" cy="1500187"/>
          </a:xfrm>
        </p:spPr>
        <p:txBody>
          <a:bodyPr/>
          <a:lstStyle>
            <a:lvl1pPr marL="0" indent="0">
              <a:buNone/>
              <a:defRPr sz="2400" b="1">
                <a:solidFill>
                  <a:schemeClr val="tx2">
                    <a:lumMod val="50000"/>
                  </a:schemeClr>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p>
            <a:fld id="{BF519E61-C2D6-49AB-83F2-8FC9FEFBDAFD}" type="datetime1">
              <a:rPr lang="en-US" smtClean="0"/>
              <a:t>10/19/2019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2731272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hasCustomPrompt="1"/>
          </p:nvPr>
        </p:nvSpPr>
        <p:spPr>
          <a:xfrm>
            <a:off x="457200" y="1825625"/>
            <a:ext cx="4892040" cy="4351338"/>
          </a:xfrm>
        </p:spPr>
        <p:txBody>
          <a:bodyPr vert="horz" lIns="91440" tIns="45720" rIns="91440" bIns="45720" rtlCol="0">
            <a:normAutofit/>
          </a:bodyPr>
          <a:lstStyle>
            <a:lvl1pPr>
              <a:defRPr lang="en-US" baseline="0" noProof="0" dirty="0" smtClean="0">
                <a:solidFill>
                  <a:schemeClr val="bg1"/>
                </a:solidFill>
              </a:defRPr>
            </a:lvl1pPr>
            <a:lvl2pPr>
              <a:defRPr lang="en-US" baseline="0" noProof="0" dirty="0" smtClean="0">
                <a:solidFill>
                  <a:schemeClr val="bg1"/>
                </a:solidFill>
              </a:defRPr>
            </a:lvl2pPr>
            <a:lvl3pPr>
              <a:defRPr lang="en-US" baseline="0" noProof="0" dirty="0" smtClean="0">
                <a:solidFill>
                  <a:schemeClr val="bg1"/>
                </a:solidFill>
              </a:defRPr>
            </a:lvl3pPr>
            <a:lvl4pPr>
              <a:defRPr lang="en-US" baseline="0" noProof="0" dirty="0" smtClean="0">
                <a:solidFill>
                  <a:schemeClr val="bg1"/>
                </a:solidFill>
              </a:defRPr>
            </a:lvl4pPr>
            <a:lvl5pPr>
              <a:defRPr lang="en-US" baseline="0" noProof="0" dirty="0" smtClean="0">
                <a:solidFill>
                  <a:schemeClr val="bg1"/>
                </a:solidFill>
              </a:defRPr>
            </a:lvl5pPr>
            <a:lvl6pPr>
              <a:defRPr sz="1800"/>
            </a:lvl6pPr>
            <a:lvl7pPr>
              <a:defRPr sz="1800"/>
            </a:lvl7pPr>
            <a:lvl8pPr>
              <a:defRPr sz="1800"/>
            </a:lvl8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4" name="Content Placeholder 3"/>
          <p:cNvSpPr>
            <a:spLocks noGrp="1"/>
          </p:cNvSpPr>
          <p:nvPr>
            <p:ph sz="half" idx="2" hasCustomPrompt="1"/>
          </p:nvPr>
        </p:nvSpPr>
        <p:spPr>
          <a:xfrm>
            <a:off x="5650524" y="1825625"/>
            <a:ext cx="4892040" cy="4351338"/>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5" name="Date Placeholder 4"/>
          <p:cNvSpPr>
            <a:spLocks noGrp="1"/>
          </p:cNvSpPr>
          <p:nvPr>
            <p:ph type="dt" sz="half" idx="10"/>
          </p:nvPr>
        </p:nvSpPr>
        <p:spPr/>
        <p:txBody>
          <a:bodyPr/>
          <a:lstStyle/>
          <a:p>
            <a:fld id="{047BE74F-367A-4D3C-8AA7-FA60CCA05EAE}" type="datetime1">
              <a:rPr lang="en-US" smtClean="0"/>
              <a:t>10/19/2019</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4183930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39150"/>
            <a:ext cx="10094976" cy="1152144"/>
          </a:xfrm>
        </p:spPr>
        <p:txBody>
          <a:bodyPr/>
          <a:lstStyle/>
          <a:p>
            <a:r>
              <a:rPr lang="en-US"/>
              <a:t>Click to edit Master title style</a:t>
            </a:r>
            <a:endParaRPr lang="en-US" dirty="0"/>
          </a:p>
        </p:txBody>
      </p:sp>
      <p:sp>
        <p:nvSpPr>
          <p:cNvPr id="3" name="Text Placeholder 2"/>
          <p:cNvSpPr>
            <a:spLocks noGrp="1"/>
          </p:cNvSpPr>
          <p:nvPr>
            <p:ph type="body" idx="1"/>
          </p:nvPr>
        </p:nvSpPr>
        <p:spPr>
          <a:xfrm>
            <a:off x="457200" y="1828800"/>
            <a:ext cx="489204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hasCustomPrompt="1"/>
          </p:nvPr>
        </p:nvSpPr>
        <p:spPr>
          <a:xfrm>
            <a:off x="457200" y="2498723"/>
            <a:ext cx="4892040" cy="3101977"/>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5" name="Text Placeholder 4"/>
          <p:cNvSpPr>
            <a:spLocks noGrp="1"/>
          </p:cNvSpPr>
          <p:nvPr>
            <p:ph type="body" sz="quarter" idx="3"/>
          </p:nvPr>
        </p:nvSpPr>
        <p:spPr>
          <a:xfrm>
            <a:off x="5656753" y="1828800"/>
            <a:ext cx="489204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hasCustomPrompt="1"/>
          </p:nvPr>
        </p:nvSpPr>
        <p:spPr>
          <a:xfrm>
            <a:off x="5656753" y="2498723"/>
            <a:ext cx="4892040" cy="3101977"/>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7" name="Date Placeholder 6"/>
          <p:cNvSpPr>
            <a:spLocks noGrp="1"/>
          </p:cNvSpPr>
          <p:nvPr>
            <p:ph type="dt" sz="half" idx="10"/>
          </p:nvPr>
        </p:nvSpPr>
        <p:spPr/>
        <p:txBody>
          <a:bodyPr/>
          <a:lstStyle/>
          <a:p>
            <a:fld id="{A79E3F9C-6465-4987-8E4E-615CFD4753AA}" type="datetime1">
              <a:rPr lang="en-US" smtClean="0"/>
              <a:t>10/19/2019</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3405661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49EFD6-3C20-43C6-9E75-1A9D48D9576F}" type="datetime1">
              <a:rPr lang="en-US" smtClean="0"/>
              <a:t>10/19/2019</a:t>
            </a:fld>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3363858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493D5A-A484-46EE-9DC8-9A16BFF8327E}" type="datetime1">
              <a:rPr lang="en-US" smtClean="0"/>
              <a:t>10/19/2019</a:t>
            </a:fld>
            <a:endParaRPr lang="en-US" dirty="0"/>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1927605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599"/>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hasCustomPrompt="1"/>
          </p:nvPr>
        </p:nvSpPr>
        <p:spPr>
          <a:xfrm>
            <a:off x="4800600" y="987425"/>
            <a:ext cx="5753100" cy="4613275"/>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4" name="Text Placeholder 3"/>
          <p:cNvSpPr>
            <a:spLocks noGrp="1"/>
          </p:cNvSpPr>
          <p:nvPr>
            <p:ph type="body" sz="half" idx="2"/>
          </p:nvPr>
        </p:nvSpPr>
        <p:spPr>
          <a:xfrm>
            <a:off x="457200" y="2254249"/>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6287BC8-78D1-4FEB-9D4F-E22E45CC04F7}" type="datetime1">
              <a:rPr lang="en-US" smtClean="0"/>
              <a:t>10/19/2019</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1287721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599"/>
            <a:ext cx="3932237" cy="160020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4800600" y="987425"/>
            <a:ext cx="5753100" cy="46132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254249"/>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F568210-870C-4A62-9D1B-4B25162550AB}" type="datetime1">
              <a:rPr lang="en-US" smtClean="0"/>
              <a:t>10/19/2019</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569576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39793"/>
            <a:ext cx="10096500" cy="115090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825625"/>
            <a:ext cx="10096500" cy="377800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tx2">
                    <a:lumMod val="20000"/>
                    <a:lumOff val="80000"/>
                  </a:schemeClr>
                </a:solidFill>
              </a:defRPr>
            </a:lvl1pPr>
          </a:lstStyle>
          <a:p>
            <a:fld id="{00CABDA2-EB00-4A4D-86B7-63E286A484E5}" type="datetime1">
              <a:rPr lang="en-US" smtClean="0"/>
              <a:t>10/19/2019</a:t>
            </a:fld>
            <a:endParaRPr lang="en-US" dirty="0"/>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2">
                    <a:lumMod val="20000"/>
                    <a:lumOff val="80000"/>
                  </a:schemeClr>
                </a:solidFill>
              </a:defRPr>
            </a:lvl1pPr>
          </a:lstStyle>
          <a:p>
            <a:r>
              <a:rPr lang="en-US" dirty="0"/>
              <a:t>Add a footer</a:t>
            </a:r>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2">
                    <a:lumMod val="20000"/>
                    <a:lumOff val="80000"/>
                  </a:schemeClr>
                </a:solidFill>
              </a:defRPr>
            </a:lvl1pPr>
          </a:lstStyle>
          <a:p>
            <a:fld id="{E5B29C50-D6F1-4DB6-9B68-F4CD3996E9CF}" type="slidenum">
              <a:rPr lang="en-US" smtClean="0"/>
              <a:pPr/>
              <a:t>‹#›</a:t>
            </a:fld>
            <a:endParaRPr lang="en-US" dirty="0"/>
          </a:p>
        </p:txBody>
      </p:sp>
    </p:spTree>
    <p:extLst>
      <p:ext uri="{BB962C8B-B14F-4D97-AF65-F5344CB8AC3E}">
        <p14:creationId xmlns:p14="http://schemas.microsoft.com/office/powerpoint/2010/main" val="16564842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ts val="4000"/>
        </a:lnSpc>
        <a:spcBef>
          <a:spcPct val="0"/>
        </a:spcBef>
        <a:buNone/>
        <a:defRPr sz="4000" b="1" kern="1200" cap="none" spc="0">
          <a:ln w="12700" cmpd="sng">
            <a:noFill/>
            <a:prstDash val="solid"/>
          </a:ln>
          <a:solidFill>
            <a:schemeClr val="accent4">
              <a:lumMod val="50000"/>
            </a:schemeClr>
          </a:solidFill>
          <a:effectLst>
            <a:outerShdw blurRad="38100" dist="38100" dir="2700000" algn="tl">
              <a:srgbClr val="000000">
                <a:alpha val="43000"/>
              </a:srgbClr>
            </a:outerShdw>
          </a:effectLst>
          <a:latin typeface="+mj-lt"/>
          <a:ea typeface="+mj-ea"/>
          <a:cs typeface="+mj-cs"/>
        </a:defRPr>
      </a:lvl1pPr>
    </p:titleStyle>
    <p:bodyStyle>
      <a:lvl1pPr marL="2286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2400" kern="1200">
          <a:solidFill>
            <a:schemeClr val="bg1"/>
          </a:solidFill>
          <a:latin typeface="+mn-lt"/>
          <a:ea typeface="+mn-ea"/>
          <a:cs typeface="+mn-cs"/>
        </a:defRPr>
      </a:lvl1pPr>
      <a:lvl2pPr marL="6858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2000" kern="1200">
          <a:solidFill>
            <a:schemeClr val="bg1"/>
          </a:solidFill>
          <a:latin typeface="+mn-lt"/>
          <a:ea typeface="+mn-ea"/>
          <a:cs typeface="+mn-cs"/>
        </a:defRPr>
      </a:lvl2pPr>
      <a:lvl3pPr marL="11430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1"/>
          </a:solidFill>
          <a:latin typeface="+mn-lt"/>
          <a:ea typeface="+mn-ea"/>
          <a:cs typeface="+mn-cs"/>
        </a:defRPr>
      </a:lvl3pPr>
      <a:lvl4pPr marL="16002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6pPr>
      <a:lvl7pPr marL="29718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7pPr>
      <a:lvl8pPr marL="34290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8pPr>
      <a:lvl9pPr marL="38862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288" userDrawn="1">
          <p15:clr>
            <a:srgbClr val="F26B43"/>
          </p15:clr>
        </p15:guide>
        <p15:guide id="3" pos="6648" userDrawn="1">
          <p15:clr>
            <a:srgbClr val="F26B43"/>
          </p15:clr>
        </p15:guide>
        <p15:guide id="4" orient="horz" pos="3528" userDrawn="1">
          <p15:clr>
            <a:srgbClr val="F26B43"/>
          </p15:clr>
        </p15:guide>
        <p15:guide id="5" orient="horz" pos="112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A1E"/>
        </a:solidFill>
        <a:effectLst/>
      </p:bgPr>
    </p:bg>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8AFB965C-C290-4B19-BF60-142EC80D76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722782"/>
            <a:ext cx="12192000" cy="3843130"/>
          </a:xfrm>
          <a:prstGeom prst="rect">
            <a:avLst/>
          </a:prstGeom>
        </p:spPr>
      </p:pic>
      <p:sp>
        <p:nvSpPr>
          <p:cNvPr id="2" name="TextBox 1">
            <a:extLst>
              <a:ext uri="{FF2B5EF4-FFF2-40B4-BE49-F238E27FC236}">
                <a16:creationId xmlns:a16="http://schemas.microsoft.com/office/drawing/2014/main" id="{B3DBC5A5-A655-4396-885E-7E23D933771C}"/>
              </a:ext>
            </a:extLst>
          </p:cNvPr>
          <p:cNvSpPr txBox="1"/>
          <p:nvPr/>
        </p:nvSpPr>
        <p:spPr>
          <a:xfrm>
            <a:off x="125260" y="5724395"/>
            <a:ext cx="11924778" cy="954107"/>
          </a:xfrm>
          <a:prstGeom prst="rect">
            <a:avLst/>
          </a:prstGeom>
          <a:noFill/>
          <a:ln>
            <a:solidFill>
              <a:schemeClr val="tx2"/>
            </a:solidFill>
          </a:ln>
        </p:spPr>
        <p:txBody>
          <a:bodyPr wrap="square" rtlCol="0">
            <a:spAutoFit/>
          </a:bodyPr>
          <a:lstStyle/>
          <a:p>
            <a:pPr algn="ctr"/>
            <a:r>
              <a:rPr lang="en-US" sz="2800" i="1" dirty="0">
                <a:solidFill>
                  <a:schemeClr val="bg1"/>
                </a:solidFill>
              </a:rPr>
              <a:t>Useful to the Master (Part 2)</a:t>
            </a:r>
          </a:p>
          <a:p>
            <a:pPr algn="ctr"/>
            <a:r>
              <a:rPr lang="en-US" sz="2800" dirty="0">
                <a:solidFill>
                  <a:schemeClr val="bg1"/>
                </a:solidFill>
              </a:rPr>
              <a:t>2 Timothy 2:20-26</a:t>
            </a:r>
          </a:p>
        </p:txBody>
      </p:sp>
    </p:spTree>
    <p:extLst>
      <p:ext uri="{BB962C8B-B14F-4D97-AF65-F5344CB8AC3E}">
        <p14:creationId xmlns:p14="http://schemas.microsoft.com/office/powerpoint/2010/main" val="115858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2 Timothy 2:20-26</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5262979"/>
          </a:xfrm>
          <a:prstGeom prst="rect">
            <a:avLst/>
          </a:prstGeom>
          <a:noFill/>
          <a:ln>
            <a:noFill/>
          </a:ln>
        </p:spPr>
        <p:txBody>
          <a:bodyPr wrap="square" rtlCol="0">
            <a:spAutoFit/>
          </a:bodyPr>
          <a:lstStyle/>
          <a:p>
            <a:pPr algn="just"/>
            <a:r>
              <a:rPr lang="en-US" sz="2800" i="1" dirty="0">
                <a:solidFill>
                  <a:schemeClr val="bg1"/>
                </a:solidFill>
              </a:rPr>
              <a:t>20 Now in a large house there are not only gold and silver vessels, but also vessels of wood and of earthenware, and some to honor and some to dishonor. 21 Therefore, if anyone cleanses himself from these things, he will be a vessel for honor, sanctified, useful to the Master, prepared for every good work. 22 Now flee from youthful lusts and pursue righteousness, faith, love and peace, with those who call on the Lord from a pure heart. 23 But refuse foolish and ignorant speculations, knowing that they produce quarrels. 24 The Lord's bond-servant must not be quarrelsome, but be kind to all, able to teach, patient when wronged, 25 with gentleness correcting those who are in opposition, if perhaps God may grant them repentance leading to the knowledge of the truth, 26 and they may come to their senses and escape from the snare of the devil, having been held captive by him to do his will.</a:t>
            </a:r>
            <a:endParaRPr lang="en-US" sz="2800" dirty="0">
              <a:solidFill>
                <a:schemeClr val="bg1"/>
              </a:solidFill>
            </a:endParaRPr>
          </a:p>
        </p:txBody>
      </p:sp>
    </p:spTree>
    <p:extLst>
      <p:ext uri="{BB962C8B-B14F-4D97-AF65-F5344CB8AC3E}">
        <p14:creationId xmlns:p14="http://schemas.microsoft.com/office/powerpoint/2010/main" val="14430299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Thought</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707886"/>
          </a:xfrm>
          <a:prstGeom prst="rect">
            <a:avLst/>
          </a:prstGeom>
          <a:noFill/>
          <a:ln>
            <a:noFill/>
          </a:ln>
        </p:spPr>
        <p:txBody>
          <a:bodyPr wrap="square" rtlCol="0">
            <a:spAutoFit/>
          </a:bodyPr>
          <a:lstStyle/>
          <a:p>
            <a:pPr algn="ctr"/>
            <a:r>
              <a:rPr lang="en-US" sz="4000" i="1" dirty="0">
                <a:solidFill>
                  <a:schemeClr val="bg1"/>
                </a:solidFill>
              </a:rPr>
              <a:t>What is necessary to be useful to God?</a:t>
            </a:r>
            <a:endParaRPr lang="en-US" sz="4000" dirty="0">
              <a:solidFill>
                <a:schemeClr val="bg1"/>
              </a:solidFill>
            </a:endParaRPr>
          </a:p>
        </p:txBody>
      </p:sp>
    </p:spTree>
    <p:extLst>
      <p:ext uri="{BB962C8B-B14F-4D97-AF65-F5344CB8AC3E}">
        <p14:creationId xmlns:p14="http://schemas.microsoft.com/office/powerpoint/2010/main" val="39942046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Big Idea of 2 Timothy 2:20-26</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1200329"/>
          </a:xfrm>
          <a:prstGeom prst="rect">
            <a:avLst/>
          </a:prstGeom>
          <a:noFill/>
          <a:ln>
            <a:noFill/>
          </a:ln>
        </p:spPr>
        <p:txBody>
          <a:bodyPr wrap="square" rtlCol="0">
            <a:spAutoFit/>
          </a:bodyPr>
          <a:lstStyle/>
          <a:p>
            <a:pPr algn="just"/>
            <a:r>
              <a:rPr lang="en-US" sz="3600" dirty="0">
                <a:solidFill>
                  <a:schemeClr val="bg1"/>
                </a:solidFill>
              </a:rPr>
              <a:t>We must know, imitate, and develop the characteristics of a person God will use for His purposes.</a:t>
            </a:r>
          </a:p>
        </p:txBody>
      </p:sp>
      <p:sp>
        <p:nvSpPr>
          <p:cNvPr id="5" name="TextBox 4">
            <a:extLst>
              <a:ext uri="{FF2B5EF4-FFF2-40B4-BE49-F238E27FC236}">
                <a16:creationId xmlns:a16="http://schemas.microsoft.com/office/drawing/2014/main" id="{ADF7C03E-2A25-4A7C-A240-FE6EEF2AA078}"/>
              </a:ext>
            </a:extLst>
          </p:cNvPr>
          <p:cNvSpPr txBox="1"/>
          <p:nvPr/>
        </p:nvSpPr>
        <p:spPr>
          <a:xfrm>
            <a:off x="267222" y="2797476"/>
            <a:ext cx="11661731" cy="2554545"/>
          </a:xfrm>
          <a:prstGeom prst="rect">
            <a:avLst/>
          </a:prstGeom>
          <a:noFill/>
          <a:ln>
            <a:noFill/>
          </a:ln>
        </p:spPr>
        <p:txBody>
          <a:bodyPr wrap="square" rtlCol="0">
            <a:spAutoFit/>
          </a:bodyPr>
          <a:lstStyle/>
          <a:p>
            <a:pPr marL="571500" lvl="0" indent="-571500">
              <a:buFont typeface="+mj-lt"/>
              <a:buAutoNum type="romanUcPeriod"/>
            </a:pPr>
            <a:r>
              <a:rPr lang="en-US" sz="3200" dirty="0">
                <a:solidFill>
                  <a:schemeClr val="bg1"/>
                </a:solidFill>
              </a:rPr>
              <a:t>Be devoted to God (21-22)</a:t>
            </a:r>
          </a:p>
          <a:p>
            <a:pPr marL="571500" lvl="0" indent="-571500">
              <a:buFont typeface="+mj-lt"/>
              <a:buAutoNum type="romanUcPeriod"/>
            </a:pPr>
            <a:r>
              <a:rPr lang="en-US" sz="3200" dirty="0">
                <a:solidFill>
                  <a:schemeClr val="bg1"/>
                </a:solidFill>
              </a:rPr>
              <a:t>Be deserting youthful lusts (22a)</a:t>
            </a:r>
          </a:p>
          <a:p>
            <a:pPr marL="571500" lvl="0" indent="-571500">
              <a:buFont typeface="+mj-lt"/>
              <a:buAutoNum type="romanUcPeriod"/>
            </a:pPr>
            <a:r>
              <a:rPr lang="en-US" sz="3200" dirty="0">
                <a:solidFill>
                  <a:schemeClr val="bg1"/>
                </a:solidFill>
              </a:rPr>
              <a:t>Be developing Godly character (22b)</a:t>
            </a:r>
          </a:p>
          <a:p>
            <a:pPr marL="571500" lvl="0" indent="-571500">
              <a:buFont typeface="+mj-lt"/>
              <a:buAutoNum type="romanUcPeriod"/>
            </a:pPr>
            <a:r>
              <a:rPr lang="en-US" sz="3200" dirty="0">
                <a:solidFill>
                  <a:schemeClr val="bg1"/>
                </a:solidFill>
              </a:rPr>
              <a:t>Be developing God relationships (22c)</a:t>
            </a:r>
          </a:p>
          <a:p>
            <a:pPr marL="571500" lvl="0" indent="-571500">
              <a:buFont typeface="+mj-lt"/>
              <a:buAutoNum type="romanUcPeriod"/>
            </a:pPr>
            <a:r>
              <a:rPr lang="en-US" sz="3200" dirty="0">
                <a:solidFill>
                  <a:schemeClr val="bg1"/>
                </a:solidFill>
              </a:rPr>
              <a:t>Be determined to serve the Lord (23-26)</a:t>
            </a:r>
          </a:p>
        </p:txBody>
      </p:sp>
    </p:spTree>
    <p:extLst>
      <p:ext uri="{BB962C8B-B14F-4D97-AF65-F5344CB8AC3E}">
        <p14:creationId xmlns:p14="http://schemas.microsoft.com/office/powerpoint/2010/main" val="38464365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775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750"/>
                                        <p:tgtEl>
                                          <p:spTgt spid="5">
                                            <p:txEl>
                                              <p:pRg st="0" end="0"/>
                                            </p:txEl>
                                          </p:spTgt>
                                        </p:tgtEl>
                                      </p:cBhvr>
                                    </p:animEffect>
                                  </p:childTnLst>
                                </p:cTn>
                              </p:par>
                            </p:childTnLst>
                          </p:cTn>
                        </p:par>
                        <p:par>
                          <p:cTn id="8" fill="hold">
                            <p:stCondLst>
                              <p:cond delay="9500"/>
                            </p:stCondLst>
                            <p:childTnLst>
                              <p:par>
                                <p:cTn id="9" presetID="10" presetClass="entr" presetSubtype="0" fill="hold" nodeType="afterEffect">
                                  <p:stCondLst>
                                    <p:cond delay="75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fade">
                                      <p:cBhvr>
                                        <p:cTn id="11" dur="1750"/>
                                        <p:tgtEl>
                                          <p:spTgt spid="5">
                                            <p:txEl>
                                              <p:pRg st="1" end="1"/>
                                            </p:txEl>
                                          </p:spTgt>
                                        </p:tgtEl>
                                      </p:cBhvr>
                                    </p:animEffect>
                                  </p:childTnLst>
                                </p:cTn>
                              </p:par>
                            </p:childTnLst>
                          </p:cTn>
                        </p:par>
                        <p:par>
                          <p:cTn id="12" fill="hold">
                            <p:stCondLst>
                              <p:cond delay="12000"/>
                            </p:stCondLst>
                            <p:childTnLst>
                              <p:par>
                                <p:cTn id="13" presetID="10" presetClass="entr" presetSubtype="0" fill="hold" nodeType="afterEffect">
                                  <p:stCondLst>
                                    <p:cond delay="75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1750"/>
                                        <p:tgtEl>
                                          <p:spTgt spid="5">
                                            <p:txEl>
                                              <p:pRg st="2" end="2"/>
                                            </p:txEl>
                                          </p:spTgt>
                                        </p:tgtEl>
                                      </p:cBhvr>
                                    </p:animEffect>
                                  </p:childTnLst>
                                </p:cTn>
                              </p:par>
                            </p:childTnLst>
                          </p:cTn>
                        </p:par>
                        <p:par>
                          <p:cTn id="16" fill="hold">
                            <p:stCondLst>
                              <p:cond delay="14500"/>
                            </p:stCondLst>
                            <p:childTnLst>
                              <p:par>
                                <p:cTn id="17" presetID="10" presetClass="entr" presetSubtype="0" fill="hold" nodeType="afterEffect">
                                  <p:stCondLst>
                                    <p:cond delay="75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fade">
                                      <p:cBhvr>
                                        <p:cTn id="19" dur="1750"/>
                                        <p:tgtEl>
                                          <p:spTgt spid="5">
                                            <p:txEl>
                                              <p:pRg st="3" end="3"/>
                                            </p:txEl>
                                          </p:spTgt>
                                        </p:tgtEl>
                                      </p:cBhvr>
                                    </p:animEffect>
                                  </p:childTnLst>
                                </p:cTn>
                              </p:par>
                            </p:childTnLst>
                          </p:cTn>
                        </p:par>
                        <p:par>
                          <p:cTn id="20" fill="hold">
                            <p:stCondLst>
                              <p:cond delay="17000"/>
                            </p:stCondLst>
                            <p:childTnLst>
                              <p:par>
                                <p:cTn id="21" presetID="10" presetClass="entr" presetSubtype="0" fill="hold" nodeType="afterEffect">
                                  <p:stCondLst>
                                    <p:cond delay="75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175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marL="857250" indent="-857250" algn="just">
              <a:buFont typeface="+mj-lt"/>
              <a:buAutoNum type="romanUcPeriod" startAt="2"/>
            </a:pPr>
            <a:r>
              <a:rPr lang="en-US" sz="3600" b="1" dirty="0">
                <a:solidFill>
                  <a:schemeClr val="bg1"/>
                </a:solidFill>
              </a:rPr>
              <a:t>Be deserting youthful lusts </a:t>
            </a:r>
            <a:r>
              <a:rPr lang="en-US" sz="3600" b="1" baseline="30000" dirty="0">
                <a:solidFill>
                  <a:schemeClr val="bg1"/>
                </a:solidFill>
              </a:rPr>
              <a:t>(2:22a)</a:t>
            </a:r>
          </a:p>
        </p:txBody>
      </p:sp>
      <p:sp>
        <p:nvSpPr>
          <p:cNvPr id="6" name="TextBox 5">
            <a:extLst>
              <a:ext uri="{FF2B5EF4-FFF2-40B4-BE49-F238E27FC236}">
                <a16:creationId xmlns:a16="http://schemas.microsoft.com/office/drawing/2014/main" id="{42656CF1-907E-4D0F-9C59-A3D3AE912520}"/>
              </a:ext>
            </a:extLst>
          </p:cNvPr>
          <p:cNvSpPr txBox="1"/>
          <p:nvPr/>
        </p:nvSpPr>
        <p:spPr>
          <a:xfrm>
            <a:off x="327594" y="1333170"/>
            <a:ext cx="11661731" cy="461665"/>
          </a:xfrm>
          <a:prstGeom prst="rect">
            <a:avLst/>
          </a:prstGeom>
          <a:noFill/>
          <a:ln>
            <a:noFill/>
          </a:ln>
        </p:spPr>
        <p:txBody>
          <a:bodyPr wrap="square" rtlCol="0">
            <a:spAutoFit/>
          </a:bodyPr>
          <a:lstStyle/>
          <a:p>
            <a:r>
              <a:rPr lang="en-US" sz="2400" i="1" dirty="0">
                <a:solidFill>
                  <a:schemeClr val="bg1"/>
                </a:solidFill>
              </a:rPr>
              <a:t>Now flee from youthful lusts…</a:t>
            </a:r>
            <a:endParaRPr lang="en-US" sz="2400" dirty="0">
              <a:solidFill>
                <a:schemeClr val="bg1"/>
              </a:solidFill>
            </a:endParaRPr>
          </a:p>
        </p:txBody>
      </p:sp>
      <p:sp>
        <p:nvSpPr>
          <p:cNvPr id="5" name="TextBox 4">
            <a:extLst>
              <a:ext uri="{FF2B5EF4-FFF2-40B4-BE49-F238E27FC236}">
                <a16:creationId xmlns:a16="http://schemas.microsoft.com/office/drawing/2014/main" id="{2EA9D3B5-9F09-4816-8843-6251161BE82D}"/>
              </a:ext>
            </a:extLst>
          </p:cNvPr>
          <p:cNvSpPr txBox="1"/>
          <p:nvPr/>
        </p:nvSpPr>
        <p:spPr>
          <a:xfrm>
            <a:off x="304630" y="2072030"/>
            <a:ext cx="11661731" cy="954107"/>
          </a:xfrm>
          <a:prstGeom prst="rect">
            <a:avLst/>
          </a:prstGeom>
          <a:noFill/>
          <a:ln>
            <a:noFill/>
          </a:ln>
        </p:spPr>
        <p:txBody>
          <a:bodyPr wrap="square" rtlCol="0">
            <a:spAutoFit/>
          </a:bodyPr>
          <a:lstStyle/>
          <a:p>
            <a:pPr algn="just"/>
            <a:r>
              <a:rPr lang="en-US" sz="2800" i="1" dirty="0">
                <a:solidFill>
                  <a:schemeClr val="bg1"/>
                </a:solidFill>
              </a:rPr>
              <a:t>“flee” – “</a:t>
            </a:r>
            <a:r>
              <a:rPr lang="en-US" sz="2800" i="1" dirty="0" err="1">
                <a:solidFill>
                  <a:schemeClr val="bg1"/>
                </a:solidFill>
              </a:rPr>
              <a:t>phuego</a:t>
            </a:r>
            <a:r>
              <a:rPr lang="en-US" sz="2800" i="1" dirty="0">
                <a:solidFill>
                  <a:schemeClr val="bg1"/>
                </a:solidFill>
              </a:rPr>
              <a:t>” – from where we get our word “fugitive”; to flee, to avoid; to desert</a:t>
            </a:r>
            <a:endParaRPr lang="en-US" sz="2800" dirty="0">
              <a:solidFill>
                <a:schemeClr val="bg1"/>
              </a:solidFill>
            </a:endParaRPr>
          </a:p>
        </p:txBody>
      </p:sp>
      <p:sp>
        <p:nvSpPr>
          <p:cNvPr id="7" name="TextBox 6">
            <a:extLst>
              <a:ext uri="{FF2B5EF4-FFF2-40B4-BE49-F238E27FC236}">
                <a16:creationId xmlns:a16="http://schemas.microsoft.com/office/drawing/2014/main" id="{1C55F78F-1397-4963-AEC1-45FF0EF56474}"/>
              </a:ext>
            </a:extLst>
          </p:cNvPr>
          <p:cNvSpPr txBox="1"/>
          <p:nvPr/>
        </p:nvSpPr>
        <p:spPr>
          <a:xfrm>
            <a:off x="337110" y="3408651"/>
            <a:ext cx="11661731" cy="2246769"/>
          </a:xfrm>
          <a:prstGeom prst="rect">
            <a:avLst/>
          </a:prstGeom>
          <a:noFill/>
          <a:ln>
            <a:noFill/>
          </a:ln>
        </p:spPr>
        <p:txBody>
          <a:bodyPr wrap="square" rtlCol="0">
            <a:spAutoFit/>
          </a:bodyPr>
          <a:lstStyle/>
          <a:p>
            <a:pPr algn="just"/>
            <a:r>
              <a:rPr lang="en-US" sz="2800" i="1" dirty="0">
                <a:solidFill>
                  <a:schemeClr val="bg1"/>
                </a:solidFill>
              </a:rPr>
              <a:t>Youthful lusts…</a:t>
            </a:r>
          </a:p>
          <a:p>
            <a:pPr marL="514350" indent="-514350" algn="just">
              <a:buAutoNum type="arabicPeriod"/>
            </a:pPr>
            <a:r>
              <a:rPr lang="en-US" sz="2800" i="1" dirty="0">
                <a:solidFill>
                  <a:schemeClr val="bg1"/>
                </a:solidFill>
              </a:rPr>
              <a:t>Argumentative</a:t>
            </a:r>
          </a:p>
          <a:p>
            <a:pPr marL="514350" indent="-514350" algn="just">
              <a:buAutoNum type="arabicPeriod"/>
            </a:pPr>
            <a:r>
              <a:rPr lang="en-US" sz="2800" i="1" dirty="0">
                <a:solidFill>
                  <a:schemeClr val="bg1"/>
                </a:solidFill>
              </a:rPr>
              <a:t>Impatience</a:t>
            </a:r>
          </a:p>
          <a:p>
            <a:pPr marL="514350" indent="-514350" algn="just">
              <a:buAutoNum type="arabicPeriod"/>
            </a:pPr>
            <a:r>
              <a:rPr lang="en-US" sz="2800" i="1" dirty="0">
                <a:solidFill>
                  <a:schemeClr val="bg1"/>
                </a:solidFill>
              </a:rPr>
              <a:t>Selfish Ambition [see Philippians 2:3-4]</a:t>
            </a:r>
          </a:p>
          <a:p>
            <a:pPr marL="514350" indent="-514350" algn="just">
              <a:buAutoNum type="arabicPeriod"/>
            </a:pPr>
            <a:r>
              <a:rPr lang="en-US" sz="2800" i="1" dirty="0">
                <a:solidFill>
                  <a:schemeClr val="bg1"/>
                </a:solidFill>
              </a:rPr>
              <a:t>Lusts (sensual, sexual) [see 1 Corinthians 6:18]</a:t>
            </a:r>
            <a:endParaRPr lang="en-US" sz="2800" dirty="0">
              <a:solidFill>
                <a:schemeClr val="bg1"/>
              </a:solidFill>
            </a:endParaRPr>
          </a:p>
        </p:txBody>
      </p:sp>
    </p:spTree>
    <p:extLst>
      <p:ext uri="{BB962C8B-B14F-4D97-AF65-F5344CB8AC3E}">
        <p14:creationId xmlns:p14="http://schemas.microsoft.com/office/powerpoint/2010/main" val="5606571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25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750"/>
                                        <p:tgtEl>
                                          <p:spTgt spid="6">
                                            <p:txEl>
                                              <p:pRg st="0" end="0"/>
                                            </p:txEl>
                                          </p:spTgt>
                                        </p:tgtEl>
                                      </p:cBhvr>
                                    </p:animEffect>
                                  </p:childTnLst>
                                </p:cTn>
                              </p:par>
                            </p:childTnLst>
                          </p:cTn>
                        </p:par>
                        <p:par>
                          <p:cTn id="8" fill="hold">
                            <p:stCondLst>
                              <p:cond delay="3000"/>
                            </p:stCondLst>
                            <p:childTnLst>
                              <p:par>
                                <p:cTn id="9" presetID="10" presetClass="entr" presetSubtype="0" fill="hold" grpId="0" nodeType="afterEffect">
                                  <p:stCondLst>
                                    <p:cond delay="425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1750"/>
                                        <p:tgtEl>
                                          <p:spTgt spid="5">
                                            <p:txEl>
                                              <p:pRg st="0" end="0"/>
                                            </p:txEl>
                                          </p:spTgt>
                                        </p:tgtEl>
                                      </p:cBhvr>
                                    </p:animEffect>
                                  </p:childTnLst>
                                </p:cTn>
                              </p:par>
                            </p:childTnLst>
                          </p:cTn>
                        </p:par>
                        <p:par>
                          <p:cTn id="12" fill="hold">
                            <p:stCondLst>
                              <p:cond delay="9000"/>
                            </p:stCondLst>
                            <p:childTnLst>
                              <p:par>
                                <p:cTn id="13" presetID="10" presetClass="entr" presetSubtype="0" fill="hold" grpId="0" nodeType="afterEffect">
                                  <p:stCondLst>
                                    <p:cond delay="4250"/>
                                  </p:stCondLst>
                                  <p:childTnLst>
                                    <p:set>
                                      <p:cBhvr>
                                        <p:cTn id="14" dur="1" fill="hold">
                                          <p:stCondLst>
                                            <p:cond delay="0"/>
                                          </p:stCondLst>
                                        </p:cTn>
                                        <p:tgtEl>
                                          <p:spTgt spid="7">
                                            <p:txEl>
                                              <p:pRg st="0" end="0"/>
                                            </p:txEl>
                                          </p:spTgt>
                                        </p:tgtEl>
                                        <p:attrNameLst>
                                          <p:attrName>style.visibility</p:attrName>
                                        </p:attrNameLst>
                                      </p:cBhvr>
                                      <p:to>
                                        <p:strVal val="visible"/>
                                      </p:to>
                                    </p:set>
                                    <p:animEffect transition="in" filter="fade">
                                      <p:cBhvr>
                                        <p:cTn id="15" dur="1750"/>
                                        <p:tgtEl>
                                          <p:spTgt spid="7">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4250"/>
                                  </p:stCondLst>
                                  <p:childTnLst>
                                    <p:set>
                                      <p:cBhvr>
                                        <p:cTn id="19" dur="1" fill="hold">
                                          <p:stCondLst>
                                            <p:cond delay="0"/>
                                          </p:stCondLst>
                                        </p:cTn>
                                        <p:tgtEl>
                                          <p:spTgt spid="7">
                                            <p:txEl>
                                              <p:pRg st="1" end="1"/>
                                            </p:txEl>
                                          </p:spTgt>
                                        </p:tgtEl>
                                        <p:attrNameLst>
                                          <p:attrName>style.visibility</p:attrName>
                                        </p:attrNameLst>
                                      </p:cBhvr>
                                      <p:to>
                                        <p:strVal val="visible"/>
                                      </p:to>
                                    </p:set>
                                    <p:animEffect transition="in" filter="fade">
                                      <p:cBhvr>
                                        <p:cTn id="20" dur="1750"/>
                                        <p:tgtEl>
                                          <p:spTgt spid="7">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4250"/>
                                  </p:stCondLst>
                                  <p:childTnLst>
                                    <p:set>
                                      <p:cBhvr>
                                        <p:cTn id="24" dur="1" fill="hold">
                                          <p:stCondLst>
                                            <p:cond delay="0"/>
                                          </p:stCondLst>
                                        </p:cTn>
                                        <p:tgtEl>
                                          <p:spTgt spid="7">
                                            <p:txEl>
                                              <p:pRg st="2" end="2"/>
                                            </p:txEl>
                                          </p:spTgt>
                                        </p:tgtEl>
                                        <p:attrNameLst>
                                          <p:attrName>style.visibility</p:attrName>
                                        </p:attrNameLst>
                                      </p:cBhvr>
                                      <p:to>
                                        <p:strVal val="visible"/>
                                      </p:to>
                                    </p:set>
                                    <p:animEffect transition="in" filter="fade">
                                      <p:cBhvr>
                                        <p:cTn id="25" dur="1750"/>
                                        <p:tgtEl>
                                          <p:spTgt spid="7">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4250"/>
                                  </p:stCondLst>
                                  <p:childTnLst>
                                    <p:set>
                                      <p:cBhvr>
                                        <p:cTn id="29" dur="1" fill="hold">
                                          <p:stCondLst>
                                            <p:cond delay="0"/>
                                          </p:stCondLst>
                                        </p:cTn>
                                        <p:tgtEl>
                                          <p:spTgt spid="7">
                                            <p:txEl>
                                              <p:pRg st="3" end="3"/>
                                            </p:txEl>
                                          </p:spTgt>
                                        </p:tgtEl>
                                        <p:attrNameLst>
                                          <p:attrName>style.visibility</p:attrName>
                                        </p:attrNameLst>
                                      </p:cBhvr>
                                      <p:to>
                                        <p:strVal val="visible"/>
                                      </p:to>
                                    </p:set>
                                    <p:animEffect transition="in" filter="fade">
                                      <p:cBhvr>
                                        <p:cTn id="30" dur="1750"/>
                                        <p:tgtEl>
                                          <p:spTgt spid="7">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4250"/>
                                  </p:stCondLst>
                                  <p:childTnLst>
                                    <p:set>
                                      <p:cBhvr>
                                        <p:cTn id="34" dur="1" fill="hold">
                                          <p:stCondLst>
                                            <p:cond delay="0"/>
                                          </p:stCondLst>
                                        </p:cTn>
                                        <p:tgtEl>
                                          <p:spTgt spid="7">
                                            <p:txEl>
                                              <p:pRg st="4" end="4"/>
                                            </p:txEl>
                                          </p:spTgt>
                                        </p:tgtEl>
                                        <p:attrNameLst>
                                          <p:attrName>style.visibility</p:attrName>
                                        </p:attrNameLst>
                                      </p:cBhvr>
                                      <p:to>
                                        <p:strVal val="visible"/>
                                      </p:to>
                                    </p:set>
                                    <p:animEffect transition="in" filter="fade">
                                      <p:cBhvr>
                                        <p:cTn id="35" dur="175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5" grpId="0" uiExpand="1" build="p"/>
      <p:bldP spid="7"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marL="857250" indent="-857250" algn="just">
              <a:buFont typeface="+mj-lt"/>
              <a:buAutoNum type="romanUcPeriod" startAt="2"/>
            </a:pPr>
            <a:r>
              <a:rPr lang="en-US" sz="3600" b="1" dirty="0">
                <a:solidFill>
                  <a:schemeClr val="bg1"/>
                </a:solidFill>
              </a:rPr>
              <a:t>Be developing godly character </a:t>
            </a:r>
            <a:r>
              <a:rPr lang="en-US" sz="3600" b="1" baseline="30000" dirty="0">
                <a:solidFill>
                  <a:schemeClr val="bg1"/>
                </a:solidFill>
              </a:rPr>
              <a:t>(2:22b)</a:t>
            </a:r>
          </a:p>
        </p:txBody>
      </p:sp>
      <p:sp>
        <p:nvSpPr>
          <p:cNvPr id="6" name="TextBox 5">
            <a:extLst>
              <a:ext uri="{FF2B5EF4-FFF2-40B4-BE49-F238E27FC236}">
                <a16:creationId xmlns:a16="http://schemas.microsoft.com/office/drawing/2014/main" id="{42656CF1-907E-4D0F-9C59-A3D3AE912520}"/>
              </a:ext>
            </a:extLst>
          </p:cNvPr>
          <p:cNvSpPr txBox="1"/>
          <p:nvPr/>
        </p:nvSpPr>
        <p:spPr>
          <a:xfrm>
            <a:off x="327594" y="1333170"/>
            <a:ext cx="11661731" cy="461665"/>
          </a:xfrm>
          <a:prstGeom prst="rect">
            <a:avLst/>
          </a:prstGeom>
          <a:noFill/>
          <a:ln>
            <a:noFill/>
          </a:ln>
        </p:spPr>
        <p:txBody>
          <a:bodyPr wrap="square" rtlCol="0">
            <a:spAutoFit/>
          </a:bodyPr>
          <a:lstStyle/>
          <a:p>
            <a:r>
              <a:rPr lang="en-US" sz="2400" i="1" dirty="0">
                <a:solidFill>
                  <a:schemeClr val="bg1"/>
                </a:solidFill>
              </a:rPr>
              <a:t>…and pursue righteousness, faith, love and peace…. </a:t>
            </a:r>
            <a:endParaRPr lang="en-US" sz="2400" dirty="0">
              <a:solidFill>
                <a:schemeClr val="bg1"/>
              </a:solidFill>
            </a:endParaRPr>
          </a:p>
        </p:txBody>
      </p:sp>
      <p:sp>
        <p:nvSpPr>
          <p:cNvPr id="5" name="TextBox 4">
            <a:extLst>
              <a:ext uri="{FF2B5EF4-FFF2-40B4-BE49-F238E27FC236}">
                <a16:creationId xmlns:a16="http://schemas.microsoft.com/office/drawing/2014/main" id="{2EA9D3B5-9F09-4816-8843-6251161BE82D}"/>
              </a:ext>
            </a:extLst>
          </p:cNvPr>
          <p:cNvSpPr txBox="1"/>
          <p:nvPr/>
        </p:nvSpPr>
        <p:spPr>
          <a:xfrm>
            <a:off x="304630" y="2072030"/>
            <a:ext cx="11661731" cy="523220"/>
          </a:xfrm>
          <a:prstGeom prst="rect">
            <a:avLst/>
          </a:prstGeom>
          <a:noFill/>
          <a:ln>
            <a:noFill/>
          </a:ln>
        </p:spPr>
        <p:txBody>
          <a:bodyPr wrap="square" rtlCol="0">
            <a:spAutoFit/>
          </a:bodyPr>
          <a:lstStyle/>
          <a:p>
            <a:pPr algn="just"/>
            <a:r>
              <a:rPr lang="en-US" sz="2800" i="1" dirty="0">
                <a:solidFill>
                  <a:schemeClr val="bg1"/>
                </a:solidFill>
              </a:rPr>
              <a:t>“pursue” –  to run after; to persecute; to attack</a:t>
            </a:r>
            <a:endParaRPr lang="en-US" sz="2800" dirty="0">
              <a:solidFill>
                <a:schemeClr val="bg1"/>
              </a:solidFill>
            </a:endParaRPr>
          </a:p>
        </p:txBody>
      </p:sp>
      <p:sp>
        <p:nvSpPr>
          <p:cNvPr id="7" name="TextBox 6">
            <a:extLst>
              <a:ext uri="{FF2B5EF4-FFF2-40B4-BE49-F238E27FC236}">
                <a16:creationId xmlns:a16="http://schemas.microsoft.com/office/drawing/2014/main" id="{1C55F78F-1397-4963-AEC1-45FF0EF56474}"/>
              </a:ext>
            </a:extLst>
          </p:cNvPr>
          <p:cNvSpPr txBox="1"/>
          <p:nvPr/>
        </p:nvSpPr>
        <p:spPr>
          <a:xfrm>
            <a:off x="337110" y="3093861"/>
            <a:ext cx="11661731" cy="2246769"/>
          </a:xfrm>
          <a:prstGeom prst="rect">
            <a:avLst/>
          </a:prstGeom>
          <a:noFill/>
          <a:ln>
            <a:noFill/>
          </a:ln>
        </p:spPr>
        <p:txBody>
          <a:bodyPr wrap="square" rtlCol="0">
            <a:spAutoFit/>
          </a:bodyPr>
          <a:lstStyle/>
          <a:p>
            <a:pPr algn="just"/>
            <a:r>
              <a:rPr lang="en-US" sz="2800" i="1" dirty="0">
                <a:solidFill>
                  <a:schemeClr val="bg1"/>
                </a:solidFill>
              </a:rPr>
              <a:t>Godly Character includes:</a:t>
            </a:r>
          </a:p>
          <a:p>
            <a:pPr marL="514350" indent="-514350" algn="just">
              <a:buAutoNum type="arabicPeriod"/>
            </a:pPr>
            <a:r>
              <a:rPr lang="en-US" sz="2800" i="1" dirty="0">
                <a:solidFill>
                  <a:schemeClr val="bg1"/>
                </a:solidFill>
              </a:rPr>
              <a:t>Righteousness</a:t>
            </a:r>
          </a:p>
          <a:p>
            <a:pPr marL="514350" indent="-514350" algn="just">
              <a:buAutoNum type="arabicPeriod"/>
            </a:pPr>
            <a:r>
              <a:rPr lang="en-US" sz="2800" i="1" dirty="0">
                <a:solidFill>
                  <a:schemeClr val="bg1"/>
                </a:solidFill>
              </a:rPr>
              <a:t>Faith [see Hebrews 11:6]</a:t>
            </a:r>
          </a:p>
          <a:p>
            <a:pPr marL="514350" indent="-514350" algn="just">
              <a:buAutoNum type="arabicPeriod"/>
            </a:pPr>
            <a:r>
              <a:rPr lang="en-US" sz="2800" i="1" dirty="0">
                <a:solidFill>
                  <a:schemeClr val="bg1"/>
                </a:solidFill>
              </a:rPr>
              <a:t>Love</a:t>
            </a:r>
          </a:p>
          <a:p>
            <a:pPr marL="514350" indent="-514350" algn="just">
              <a:buAutoNum type="arabicPeriod"/>
            </a:pPr>
            <a:r>
              <a:rPr lang="en-US" sz="2800" i="1" dirty="0">
                <a:solidFill>
                  <a:schemeClr val="bg1"/>
                </a:solidFill>
              </a:rPr>
              <a:t>Peace [see Romans 12:18]</a:t>
            </a:r>
            <a:endParaRPr lang="en-US" sz="2800" dirty="0">
              <a:solidFill>
                <a:schemeClr val="bg1"/>
              </a:solidFill>
            </a:endParaRPr>
          </a:p>
        </p:txBody>
      </p:sp>
    </p:spTree>
    <p:extLst>
      <p:ext uri="{BB962C8B-B14F-4D97-AF65-F5344CB8AC3E}">
        <p14:creationId xmlns:p14="http://schemas.microsoft.com/office/powerpoint/2010/main" val="7247860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25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750"/>
                                        <p:tgtEl>
                                          <p:spTgt spid="6">
                                            <p:txEl>
                                              <p:pRg st="0" end="0"/>
                                            </p:txEl>
                                          </p:spTgt>
                                        </p:tgtEl>
                                      </p:cBhvr>
                                    </p:animEffect>
                                  </p:childTnLst>
                                </p:cTn>
                              </p:par>
                            </p:childTnLst>
                          </p:cTn>
                        </p:par>
                        <p:par>
                          <p:cTn id="8" fill="hold">
                            <p:stCondLst>
                              <p:cond delay="3000"/>
                            </p:stCondLst>
                            <p:childTnLst>
                              <p:par>
                                <p:cTn id="9" presetID="10" presetClass="entr" presetSubtype="0" fill="hold" grpId="0" nodeType="afterEffect">
                                  <p:stCondLst>
                                    <p:cond delay="425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1750"/>
                                        <p:tgtEl>
                                          <p:spTgt spid="5">
                                            <p:txEl>
                                              <p:pRg st="0" end="0"/>
                                            </p:txEl>
                                          </p:spTgt>
                                        </p:tgtEl>
                                      </p:cBhvr>
                                    </p:animEffect>
                                  </p:childTnLst>
                                </p:cTn>
                              </p:par>
                            </p:childTnLst>
                          </p:cTn>
                        </p:par>
                        <p:par>
                          <p:cTn id="12" fill="hold">
                            <p:stCondLst>
                              <p:cond delay="9000"/>
                            </p:stCondLst>
                            <p:childTnLst>
                              <p:par>
                                <p:cTn id="13" presetID="10" presetClass="entr" presetSubtype="0" fill="hold" grpId="0" nodeType="afterEffect">
                                  <p:stCondLst>
                                    <p:cond delay="4250"/>
                                  </p:stCondLst>
                                  <p:childTnLst>
                                    <p:set>
                                      <p:cBhvr>
                                        <p:cTn id="14" dur="1" fill="hold">
                                          <p:stCondLst>
                                            <p:cond delay="0"/>
                                          </p:stCondLst>
                                        </p:cTn>
                                        <p:tgtEl>
                                          <p:spTgt spid="7">
                                            <p:txEl>
                                              <p:pRg st="0" end="0"/>
                                            </p:txEl>
                                          </p:spTgt>
                                        </p:tgtEl>
                                        <p:attrNameLst>
                                          <p:attrName>style.visibility</p:attrName>
                                        </p:attrNameLst>
                                      </p:cBhvr>
                                      <p:to>
                                        <p:strVal val="visible"/>
                                      </p:to>
                                    </p:set>
                                    <p:animEffect transition="in" filter="fade">
                                      <p:cBhvr>
                                        <p:cTn id="15" dur="1750"/>
                                        <p:tgtEl>
                                          <p:spTgt spid="7">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4250"/>
                                  </p:stCondLst>
                                  <p:childTnLst>
                                    <p:set>
                                      <p:cBhvr>
                                        <p:cTn id="19" dur="1" fill="hold">
                                          <p:stCondLst>
                                            <p:cond delay="0"/>
                                          </p:stCondLst>
                                        </p:cTn>
                                        <p:tgtEl>
                                          <p:spTgt spid="7">
                                            <p:txEl>
                                              <p:pRg st="1" end="1"/>
                                            </p:txEl>
                                          </p:spTgt>
                                        </p:tgtEl>
                                        <p:attrNameLst>
                                          <p:attrName>style.visibility</p:attrName>
                                        </p:attrNameLst>
                                      </p:cBhvr>
                                      <p:to>
                                        <p:strVal val="visible"/>
                                      </p:to>
                                    </p:set>
                                    <p:animEffect transition="in" filter="fade">
                                      <p:cBhvr>
                                        <p:cTn id="20" dur="1750"/>
                                        <p:tgtEl>
                                          <p:spTgt spid="7">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4250"/>
                                  </p:stCondLst>
                                  <p:childTnLst>
                                    <p:set>
                                      <p:cBhvr>
                                        <p:cTn id="24" dur="1" fill="hold">
                                          <p:stCondLst>
                                            <p:cond delay="0"/>
                                          </p:stCondLst>
                                        </p:cTn>
                                        <p:tgtEl>
                                          <p:spTgt spid="7">
                                            <p:txEl>
                                              <p:pRg st="2" end="2"/>
                                            </p:txEl>
                                          </p:spTgt>
                                        </p:tgtEl>
                                        <p:attrNameLst>
                                          <p:attrName>style.visibility</p:attrName>
                                        </p:attrNameLst>
                                      </p:cBhvr>
                                      <p:to>
                                        <p:strVal val="visible"/>
                                      </p:to>
                                    </p:set>
                                    <p:animEffect transition="in" filter="fade">
                                      <p:cBhvr>
                                        <p:cTn id="25" dur="1750"/>
                                        <p:tgtEl>
                                          <p:spTgt spid="7">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4250"/>
                                  </p:stCondLst>
                                  <p:childTnLst>
                                    <p:set>
                                      <p:cBhvr>
                                        <p:cTn id="29" dur="1" fill="hold">
                                          <p:stCondLst>
                                            <p:cond delay="0"/>
                                          </p:stCondLst>
                                        </p:cTn>
                                        <p:tgtEl>
                                          <p:spTgt spid="7">
                                            <p:txEl>
                                              <p:pRg st="3" end="3"/>
                                            </p:txEl>
                                          </p:spTgt>
                                        </p:tgtEl>
                                        <p:attrNameLst>
                                          <p:attrName>style.visibility</p:attrName>
                                        </p:attrNameLst>
                                      </p:cBhvr>
                                      <p:to>
                                        <p:strVal val="visible"/>
                                      </p:to>
                                    </p:set>
                                    <p:animEffect transition="in" filter="fade">
                                      <p:cBhvr>
                                        <p:cTn id="30" dur="1750"/>
                                        <p:tgtEl>
                                          <p:spTgt spid="7">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4250"/>
                                  </p:stCondLst>
                                  <p:childTnLst>
                                    <p:set>
                                      <p:cBhvr>
                                        <p:cTn id="34" dur="1" fill="hold">
                                          <p:stCondLst>
                                            <p:cond delay="0"/>
                                          </p:stCondLst>
                                        </p:cTn>
                                        <p:tgtEl>
                                          <p:spTgt spid="7">
                                            <p:txEl>
                                              <p:pRg st="4" end="4"/>
                                            </p:txEl>
                                          </p:spTgt>
                                        </p:tgtEl>
                                        <p:attrNameLst>
                                          <p:attrName>style.visibility</p:attrName>
                                        </p:attrNameLst>
                                      </p:cBhvr>
                                      <p:to>
                                        <p:strVal val="visible"/>
                                      </p:to>
                                    </p:set>
                                    <p:animEffect transition="in" filter="fade">
                                      <p:cBhvr>
                                        <p:cTn id="35" dur="175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5" grpId="0" uiExpand="1" build="p"/>
      <p:bldP spid="7"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8AFB965C-C290-4B19-BF60-142EC80D76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722782"/>
            <a:ext cx="12192000" cy="3843130"/>
          </a:xfrm>
          <a:prstGeom prst="rect">
            <a:avLst/>
          </a:prstGeom>
        </p:spPr>
      </p:pic>
      <p:sp>
        <p:nvSpPr>
          <p:cNvPr id="2" name="TextBox 1">
            <a:extLst>
              <a:ext uri="{FF2B5EF4-FFF2-40B4-BE49-F238E27FC236}">
                <a16:creationId xmlns:a16="http://schemas.microsoft.com/office/drawing/2014/main" id="{B3DBC5A5-A655-4396-885E-7E23D933771C}"/>
              </a:ext>
            </a:extLst>
          </p:cNvPr>
          <p:cNvSpPr txBox="1"/>
          <p:nvPr/>
        </p:nvSpPr>
        <p:spPr>
          <a:xfrm>
            <a:off x="125260" y="5724395"/>
            <a:ext cx="11924778" cy="954107"/>
          </a:xfrm>
          <a:prstGeom prst="rect">
            <a:avLst/>
          </a:prstGeom>
          <a:noFill/>
          <a:ln>
            <a:solidFill>
              <a:schemeClr val="tx2"/>
            </a:solidFill>
          </a:ln>
        </p:spPr>
        <p:txBody>
          <a:bodyPr wrap="square" rtlCol="0">
            <a:spAutoFit/>
          </a:bodyPr>
          <a:lstStyle/>
          <a:p>
            <a:pPr algn="ctr"/>
            <a:r>
              <a:rPr lang="en-US" sz="2800" i="1" dirty="0">
                <a:solidFill>
                  <a:schemeClr val="bg1"/>
                </a:solidFill>
              </a:rPr>
              <a:t>Useful to the Master (Part 2)</a:t>
            </a:r>
          </a:p>
          <a:p>
            <a:pPr algn="ctr"/>
            <a:r>
              <a:rPr lang="en-US" sz="2800" dirty="0">
                <a:solidFill>
                  <a:schemeClr val="bg1"/>
                </a:solidFill>
              </a:rPr>
              <a:t>2 Timothy 2:20-26</a:t>
            </a:r>
          </a:p>
        </p:txBody>
      </p:sp>
    </p:spTree>
    <p:extLst>
      <p:ext uri="{BB962C8B-B14F-4D97-AF65-F5344CB8AC3E}">
        <p14:creationId xmlns:p14="http://schemas.microsoft.com/office/powerpoint/2010/main" val="4048980118"/>
      </p:ext>
    </p:extLst>
  </p:cSld>
  <p:clrMapOvr>
    <a:masterClrMapping/>
  </p:clrMapOvr>
</p:sld>
</file>

<file path=ppt/theme/theme1.xml><?xml version="1.0" encoding="utf-8"?>
<a:theme xmlns:a="http://schemas.openxmlformats.org/drawingml/2006/main" name="Vertical Lexicon design templat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a:defPPr>
      </a:lstStyle>
      <a:style>
        <a:lnRef idx="2">
          <a:schemeClr val="accent2">
            <a:shade val="50000"/>
          </a:schemeClr>
        </a:lnRef>
        <a:fillRef idx="1">
          <a:schemeClr val="accent2"/>
        </a:fillRef>
        <a:effectRef idx="0">
          <a:schemeClr val="accent2"/>
        </a:effectRef>
        <a:fontRef idx="minor">
          <a:schemeClr val="lt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tx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Vertical lexicon design slides.potx" id="{49C7086D-B6BF-42C9-B2E9-7A6F5A963EAA}" vid="{839E83B1-FF0C-49E8-8563-59D864F05AE3}"/>
    </a:ext>
  </a:extLst>
</a:theme>
</file>

<file path=ppt/theme/theme2.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Props1.xml><?xml version="1.0" encoding="utf-8"?>
<ds:datastoreItem xmlns:ds="http://schemas.openxmlformats.org/officeDocument/2006/customXml" ds:itemID="{05EEE0F9-7BC9-4998-8617-7CC115AD97E2}">
  <ds:schemaRefs>
    <ds:schemaRef ds:uri="http://schemas.microsoft.com/sharepoint/v3/contenttype/forms"/>
  </ds:schemaRefs>
</ds:datastoreItem>
</file>

<file path=customXml/itemProps2.xml><?xml version="1.0" encoding="utf-8"?>
<ds:datastoreItem xmlns:ds="http://schemas.openxmlformats.org/officeDocument/2006/customXml" ds:itemID="{4BEBB951-DE64-4CB8-9E1C-184A357AD7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A1BD8E5-A18E-435C-B431-90A6B59F4B6F}">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40262f94-9f35-4ac3-9a90-690165a166b7"/>
    <ds:schemaRef ds:uri="a4f35948-e619-41b3-aa29-22878b09cfd2"/>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Vertical lexicon design slides</Template>
  <TotalTime>10955</TotalTime>
  <Words>442</Words>
  <Application>Microsoft Office PowerPoint</Application>
  <PresentationFormat>Widescreen</PresentationFormat>
  <Paragraphs>41</Paragraphs>
  <Slides>7</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Vertical Lexicon design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 Godfrey</dc:creator>
  <cp:lastModifiedBy>Ed Godfrey</cp:lastModifiedBy>
  <cp:revision>79</cp:revision>
  <dcterms:created xsi:type="dcterms:W3CDTF">2018-11-24T16:00:56Z</dcterms:created>
  <dcterms:modified xsi:type="dcterms:W3CDTF">2019-10-19T15:14:50Z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74067900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